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9" r:id="rId3"/>
    <p:sldId id="261" r:id="rId4"/>
    <p:sldId id="263" r:id="rId5"/>
    <p:sldId id="273" r:id="rId6"/>
    <p:sldId id="272" r:id="rId7"/>
    <p:sldId id="264" r:id="rId8"/>
    <p:sldId id="269" r:id="rId9"/>
    <p:sldId id="270" r:id="rId10"/>
    <p:sldId id="265" r:id="rId11"/>
    <p:sldId id="274" r:id="rId12"/>
    <p:sldId id="266" r:id="rId13"/>
    <p:sldId id="267" r:id="rId14"/>
    <p:sldId id="268" r:id="rId15"/>
    <p:sldId id="26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10861E"/>
    <a:srgbClr val="0DA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5FB4C-FB6B-4C87-8BA4-4FABC908C58E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2D80A-7D0E-4A43-B951-A42AB01073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67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9DA0-FEF0-4A43-8E55-18EFA2409878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7712F-EEF5-4A05-B62C-7A3C8A601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97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13A7-37E5-4C08-BF7B-37F418431A26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0E04B-A1FC-4FD7-B4FF-70A9D9D4FF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123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7E37-A594-4C51-96AB-FD27E7DC1DBE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B0EB8-CD3C-4A05-966D-F80C55FE92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98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6F343-77CD-4031-90D8-5872ACC0E6B0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55DB1-5269-4C6E-ACDC-713B0F661F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885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468313" y="1773238"/>
            <a:ext cx="8280400" cy="4751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2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467544" y="1700213"/>
            <a:ext cx="8280920" cy="4824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16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9C79A-E4D9-4324-A432-EDA104CF2A79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1590B-0404-432F-847F-86681F6674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58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1357-C0C7-4A35-804D-EF72493C217A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91CFF-D26D-4A7D-8C16-169D1C859B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831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EBD81-E9BF-4072-A979-0201A2E0152E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3C9BF-F50D-4088-8BC2-8971C603EC8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731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B8863-67F9-4FD0-BC57-2D33E9C946EB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B4577-809D-42B0-B994-EE88541E51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8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50EDF-F268-43D2-B3C8-09D365651E51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286D9-E313-45EC-BF65-3833251EA7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028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F586-BA03-4FA1-8E93-03BC2BCABCA4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DEF3A-1417-48BE-8213-3519987A56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45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35F688-F29A-4C71-918C-BCE6587C9855}" type="datetimeFigureOut">
              <a:rPr lang="ru-RU"/>
              <a:pPr>
                <a:defRPr/>
              </a:pPr>
              <a:t>09.06.2021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AB48EF-751B-45AC-8E5F-C92D3DC2D8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edsovet.su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403350"/>
          </a:xfrm>
        </p:spPr>
        <p:txBody>
          <a:bodyPr/>
          <a:lstStyle/>
          <a:p>
            <a:r>
              <a:rPr lang="ru-RU" altLang="ru-RU" sz="4000" b="1" i="1" smtClean="0">
                <a:latin typeface="Arial Rounded MT Bold" panose="020F0704030504030204" pitchFamily="34" charset="0"/>
              </a:rPr>
              <a:t>Государственный заповедник «Ягорлык»</a:t>
            </a:r>
            <a:r>
              <a:rPr lang="ru-RU" altLang="ru-RU" sz="4000" smtClean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2772" name="Picture 4" descr="DSCF028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911975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800" b="1" i="1" u="sng" smtClean="0"/>
              <a:t>Ожидаемые научно-практические результаты</a:t>
            </a:r>
            <a:r>
              <a:rPr lang="ru-RU" altLang="ru-RU" smtClean="0"/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557338"/>
            <a:ext cx="8805862" cy="511175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Материалы к рекомендации по сохранению и восстановлению флористического разнообразия заповедника.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Поэтапное выполнение «Плана экологической реконструкции заповедника». Проведение работ по восстановлению степных экосистем, лесных куртин гырнецового типа из дуба пушистого, репатриация и расселение редких и краснокнижных видов флоры, произраставших в заповеднике.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Материалы к описанию видового разнообразия лекарственных растений заповедника.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Составление монографии «Лекарственные растения заповедника «Ягорлык»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Научно-дидактический материал – презентации по видовому разнообразию флоры заповедника.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Сбор и стратификация желудей дуба пушистого, посев пророщенных желудей в урочищах заповедника, сбор и подсев семян редких и краснокнижных степных растений.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60350"/>
            <a:ext cx="8805862" cy="865188"/>
          </a:xfrm>
        </p:spPr>
        <p:txBody>
          <a:bodyPr/>
          <a:lstStyle/>
          <a:p>
            <a:r>
              <a:rPr lang="ru-RU" altLang="ru-RU" sz="2400" b="1" smtClean="0"/>
              <a:t>Мониторинг видового разнообразия флоры заповедника</a:t>
            </a:r>
            <a:br>
              <a:rPr lang="ru-RU" altLang="ru-RU" sz="2400" b="1" smtClean="0"/>
            </a:br>
            <a:r>
              <a:rPr lang="ru-RU" altLang="ru-RU" sz="2400" b="1" smtClean="0"/>
              <a:t> </a:t>
            </a:r>
            <a:r>
              <a:rPr lang="ru-RU" altLang="ru-RU" sz="1400" smtClean="0"/>
              <a:t>Сбор и стратификация желудей дуба пушистого, посев пророщенных желудей в урочищах заповедника</a:t>
            </a:r>
          </a:p>
        </p:txBody>
      </p:sp>
      <p:pic>
        <p:nvPicPr>
          <p:cNvPr id="31750" name="Picture 6" descr="Сбор желудей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3146425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Сбор желудей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557338"/>
            <a:ext cx="3203575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IMG_04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3132138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3" name="Picture 9" descr="дуб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4324350"/>
            <a:ext cx="3221037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дуб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557338"/>
            <a:ext cx="2671763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r>
              <a:rPr lang="ru-RU" altLang="ru-RU" sz="2400" b="1" smtClean="0"/>
              <a:t>Раздел 3.Этап 4. 2022 год</a:t>
            </a:r>
            <a:br>
              <a:rPr lang="ru-RU" altLang="ru-RU" sz="2400" b="1" smtClean="0"/>
            </a:br>
            <a:r>
              <a:rPr lang="ru-RU" altLang="ru-RU" sz="2400" b="1" smtClean="0"/>
              <a:t>Мониторинг видового состава и численности позвоночных животных заповедника</a:t>
            </a:r>
            <a:endParaRPr lang="ru-RU" altLang="ru-RU" sz="4000" b="1" smtClean="0"/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600200"/>
            <a:ext cx="8642350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Получение современных данных о видовом составе и численности исследуемых групп фауны заповедника (орнитофауны, фауны млекопитающих, герпетофауны). Пополнение баз данных фауны заповедника.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Материалы к разработке рекомендаций по сохранению и восстановлению биоразнообразия фауны заповедника.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Поэтапное выполнение «Плана экологической реконструкции заповедника».</a:t>
            </a: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Создание искусственных гнездовий / убежищ для птиц и рукокрылых, сохранение мест обитания хироптерофауны.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altLang="ru-RU" sz="2800" b="1" i="1" u="sng" smtClean="0"/>
              <a:t>Ожидаемые научно-практические результаты</a:t>
            </a:r>
            <a:r>
              <a:rPr lang="ru-RU" altLang="ru-RU" smtClean="0"/>
              <a:t> 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23336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smtClean="0"/>
              <a:t>Материал к рекомендациям по сохранению и восстановлению фаунистического разнообразия заповедника.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400" smtClean="0"/>
              <a:t>Сохранение мест обитания птиц,  млекопитающих и рептилий, создание искусственных гнездовий / убежищ для птиц и рукокрылых, охрана мест обитания редких насекомых </a:t>
            </a:r>
          </a:p>
        </p:txBody>
      </p:sp>
      <p:pic>
        <p:nvPicPr>
          <p:cNvPr id="24580" name="Picture 4" descr="-qYqhJiUdf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67163"/>
            <a:ext cx="3168650" cy="289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sz="2400" b="1" smtClean="0"/>
              <a:t>Раздел 4. Этап 4. 2022 год</a:t>
            </a:r>
            <a:br>
              <a:rPr lang="ru-RU" altLang="ru-RU" sz="2400" b="1" smtClean="0"/>
            </a:br>
            <a:r>
              <a:rPr lang="ru-RU" altLang="ru-RU" sz="2400" b="1" smtClean="0"/>
              <a:t>Ведение «Летописи природы»</a:t>
            </a:r>
            <a:r>
              <a:rPr lang="ru-RU" altLang="ru-RU" sz="4000" smtClean="0"/>
              <a:t> 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0" y="1628775"/>
            <a:ext cx="9144000" cy="1728788"/>
          </a:xfrm>
        </p:spPr>
        <p:txBody>
          <a:bodyPr/>
          <a:lstStyle/>
          <a:p>
            <a:pPr marL="0" indent="12700" algn="ctr">
              <a:buFont typeface="Arial" panose="020B0604020202020204" pitchFamily="34" charset="0"/>
              <a:buNone/>
            </a:pPr>
            <a:r>
              <a:rPr lang="ru-RU" altLang="ru-RU" sz="2400" smtClean="0"/>
              <a:t>Сбор и обработка первичных данных и подготовительные материалы к «Летописи природы» за 2022 год.</a:t>
            </a:r>
            <a:endParaRPr lang="ru-RU" altLang="ru-RU" sz="2400" b="1" i="1" u="sng" smtClean="0"/>
          </a:p>
          <a:p>
            <a:pPr marL="0" indent="12700" algn="ctr">
              <a:buFont typeface="Arial" panose="020B0604020202020204" pitchFamily="34" charset="0"/>
              <a:buNone/>
            </a:pPr>
            <a:r>
              <a:rPr lang="ru-RU" altLang="ru-RU" sz="2400" b="1" i="1" u="sng" smtClean="0"/>
              <a:t>Ожидаемые научно-практические результаты</a:t>
            </a:r>
            <a:endParaRPr lang="ru-RU" altLang="ru-RU" sz="2400" smtClean="0"/>
          </a:p>
          <a:p>
            <a:pPr marL="0" indent="12700" algn="ctr">
              <a:buFont typeface="Arial" panose="020B0604020202020204" pitchFamily="34" charset="0"/>
              <a:buNone/>
            </a:pPr>
            <a:r>
              <a:rPr lang="ru-RU" altLang="ru-RU" sz="2400" smtClean="0"/>
              <a:t>Материалы и обработка данных к «Летописи природы» за 2021 год </a:t>
            </a:r>
          </a:p>
        </p:txBody>
      </p:sp>
      <p:pic>
        <p:nvPicPr>
          <p:cNvPr id="25604" name="Picture 4" descr="IMG3459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57563"/>
            <a:ext cx="2484438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IMG3463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4265612" cy="31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4"/>
          <p:cNvSpPr>
            <a:spLocks noGrp="1"/>
          </p:cNvSpPr>
          <p:nvPr>
            <p:ph sz="quarter" idx="13"/>
          </p:nvPr>
        </p:nvSpPr>
        <p:spPr>
          <a:xfrm>
            <a:off x="468313" y="1557338"/>
            <a:ext cx="8280400" cy="4824412"/>
          </a:xfrm>
        </p:spPr>
        <p:txBody>
          <a:bodyPr/>
          <a:lstStyle/>
          <a:p>
            <a:pPr eaLnBrk="1" hangingPunct="1"/>
            <a:endParaRPr lang="ru-RU" altLang="ru-RU" sz="1800" smtClean="0"/>
          </a:p>
          <a:p>
            <a:pPr eaLnBrk="1" hangingPunct="1"/>
            <a:endParaRPr lang="ru-RU" altLang="ru-RU" sz="1800" smtClean="0"/>
          </a:p>
          <a:p>
            <a:pPr eaLnBrk="1" hangingPunct="1"/>
            <a:endParaRPr lang="ru-RU" altLang="ru-RU" sz="1800" smtClean="0"/>
          </a:p>
          <a:p>
            <a:pPr eaLnBrk="1" hangingPunct="1"/>
            <a:endParaRPr lang="ru-RU" altLang="ru-RU" sz="1800" smtClean="0"/>
          </a:p>
          <a:p>
            <a:pPr eaLnBrk="1" hangingPunct="1"/>
            <a:endParaRPr lang="ru-RU" altLang="ru-RU" sz="1800" smtClean="0"/>
          </a:p>
          <a:p>
            <a:pPr algn="ctr" eaLnBrk="1" hangingPunct="1"/>
            <a:r>
              <a:rPr lang="ru-RU" altLang="ru-RU" sz="4400" smtClean="0"/>
              <a:t>Благодарю за внимание!</a:t>
            </a:r>
          </a:p>
          <a:p>
            <a:pPr algn="ctr" eaLnBrk="1" hangingPunct="1"/>
            <a:endParaRPr lang="ru-RU" altLang="ru-RU" sz="4400" smtClean="0"/>
          </a:p>
          <a:p>
            <a:pPr algn="ctr" eaLnBrk="1" hangingPunct="1"/>
            <a:endParaRPr lang="ru-RU" altLang="ru-RU" sz="1800" smtClean="0"/>
          </a:p>
          <a:p>
            <a:pPr algn="ctr" eaLnBrk="1" hangingPunct="1"/>
            <a:endParaRPr lang="ru-RU" altLang="ru-RU" sz="1800" smtClean="0"/>
          </a:p>
          <a:p>
            <a:pPr algn="ctr" eaLnBrk="1" hangingPunct="1"/>
            <a:endParaRPr lang="ru-RU" altLang="ru-RU" sz="1800" smtClean="0"/>
          </a:p>
          <a:p>
            <a:pPr algn="ctr" eaLnBrk="1" hangingPunct="1"/>
            <a:r>
              <a:rPr lang="ru-RU" altLang="ru-RU" sz="1200" smtClean="0"/>
              <a:t>Фото: Т. Шарапановская, А. Ребдев</a:t>
            </a:r>
          </a:p>
          <a:p>
            <a:pPr algn="ctr" eaLnBrk="1" hangingPunct="1"/>
            <a:r>
              <a:rPr lang="ru-RU" altLang="ru-RU" sz="1200" smtClean="0"/>
              <a:t>Использован макет презентации: Хайми Н.И., ГОУ СОШ № 594, учитель информатики, </a:t>
            </a:r>
            <a:r>
              <a:rPr lang="ru-RU" altLang="ru-RU" sz="1200" smtClean="0">
                <a:hlinkClick r:id="rId2"/>
              </a:rPr>
              <a:t>http://pedsovet.su/</a:t>
            </a:r>
            <a:r>
              <a:rPr lang="ru-RU" altLang="ru-RU" sz="1200" smtClean="0"/>
              <a:t> </a:t>
            </a:r>
          </a:p>
          <a:p>
            <a:pPr algn="ctr" eaLnBrk="1" hangingPunct="1"/>
            <a:endParaRPr lang="ru-RU" alt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3"/>
          <p:cNvSpPr>
            <a:spLocks noGrp="1"/>
          </p:cNvSpPr>
          <p:nvPr>
            <p:ph sz="quarter" idx="13"/>
          </p:nvPr>
        </p:nvSpPr>
        <p:spPr>
          <a:xfrm>
            <a:off x="395288" y="1844675"/>
            <a:ext cx="8280400" cy="4679950"/>
          </a:xfrm>
        </p:spPr>
        <p:txBody>
          <a:bodyPr/>
          <a:lstStyle/>
          <a:p>
            <a:pPr algn="ctr"/>
            <a:r>
              <a:rPr lang="ru-RU" altLang="ru-RU" sz="2800" b="1" smtClean="0">
                <a:latin typeface="Times New Roman" panose="02020603050405020304" pitchFamily="18" charset="0"/>
              </a:rPr>
              <a:t>НАПРАВЛЕНИЕ № __</a:t>
            </a:r>
            <a:r>
              <a:rPr lang="ru-RU" altLang="ru-RU" sz="2800" b="1" u="sng" smtClean="0">
                <a:latin typeface="Times New Roman" panose="02020603050405020304" pitchFamily="18" charset="0"/>
              </a:rPr>
              <a:t>2</a:t>
            </a:r>
            <a:r>
              <a:rPr lang="ru-RU" altLang="ru-RU" sz="2800" b="1" smtClean="0">
                <a:latin typeface="Times New Roman" panose="02020603050405020304" pitchFamily="18" charset="0"/>
              </a:rPr>
              <a:t>__ «Естественно-научные основы устойчивого развития Приднестровского региона»</a:t>
            </a:r>
          </a:p>
          <a:p>
            <a:pPr algn="ctr"/>
            <a:r>
              <a:rPr lang="ru-RU" altLang="ru-RU" sz="2800" b="1" smtClean="0">
                <a:latin typeface="Times New Roman" panose="02020603050405020304" pitchFamily="18" charset="0"/>
              </a:rPr>
              <a:t>2.3. «Экологический мониторинг и охрана окружающей среды»</a:t>
            </a:r>
          </a:p>
          <a:p>
            <a:pPr algn="ctr"/>
            <a:r>
              <a:rPr lang="ru-RU" altLang="ru-RU" sz="2800" smtClean="0">
                <a:latin typeface="Times New Roman" panose="02020603050405020304" pitchFamily="18" charset="0"/>
              </a:rPr>
              <a:t>Тема:  </a:t>
            </a:r>
            <a:r>
              <a:rPr lang="ru-RU" altLang="ru-RU" b="1" smtClean="0">
                <a:latin typeface="Times New Roman" panose="02020603050405020304" pitchFamily="18" charset="0"/>
              </a:rPr>
              <a:t>Мониторинг биологического разнообразия водных и наземных экосистем Государственного заповедника «Ягорлык»</a:t>
            </a:r>
            <a:r>
              <a:rPr lang="ru-RU" altLang="ru-RU" sz="280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099" name="Заголовок 4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1027112"/>
          </a:xfrm>
        </p:spPr>
        <p:txBody>
          <a:bodyPr/>
          <a:lstStyle/>
          <a:p>
            <a:pPr eaLnBrk="1" hangingPunct="1"/>
            <a:r>
              <a:rPr lang="ru-RU" altLang="ru-RU" sz="1800" b="1" smtClean="0">
                <a:latin typeface="Times New Roman" panose="02020603050405020304" pitchFamily="18" charset="0"/>
              </a:rPr>
              <a:t>ПЛАН-ЗАДАНИЕ</a:t>
            </a:r>
            <a:r>
              <a:rPr lang="ru-RU" altLang="ru-RU" sz="1800" smtClean="0">
                <a:latin typeface="Times New Roman" panose="02020603050405020304" pitchFamily="18" charset="0"/>
              </a:rPr>
              <a:t> </a:t>
            </a:r>
            <a:br>
              <a:rPr lang="ru-RU" altLang="ru-RU" sz="1800" smtClean="0">
                <a:latin typeface="Times New Roman" panose="02020603050405020304" pitchFamily="18" charset="0"/>
              </a:rPr>
            </a:br>
            <a:r>
              <a:rPr lang="ru-RU" altLang="ru-RU" sz="1800" b="1" smtClean="0">
                <a:latin typeface="Times New Roman" panose="02020603050405020304" pitchFamily="18" charset="0"/>
              </a:rPr>
              <a:t>проведения научно-исследовательских работ</a:t>
            </a:r>
            <a:br>
              <a:rPr lang="ru-RU" altLang="ru-RU" sz="1800" b="1" smtClean="0">
                <a:latin typeface="Times New Roman" panose="02020603050405020304" pitchFamily="18" charset="0"/>
              </a:rPr>
            </a:br>
            <a:r>
              <a:rPr lang="ru-RU" altLang="ru-RU" sz="1800" b="1" smtClean="0">
                <a:latin typeface="Times New Roman" panose="02020603050405020304" pitchFamily="18" charset="0"/>
              </a:rPr>
              <a:t>Государственного Учреждения Государственный заповедник «Ягорлык»</a:t>
            </a:r>
            <a:br>
              <a:rPr lang="ru-RU" altLang="ru-RU" sz="1800" b="1" smtClean="0">
                <a:latin typeface="Times New Roman" panose="02020603050405020304" pitchFamily="18" charset="0"/>
              </a:rPr>
            </a:br>
            <a:r>
              <a:rPr lang="ru-RU" altLang="ru-RU" sz="1800" b="1" smtClean="0">
                <a:latin typeface="Times New Roman" panose="02020603050405020304" pitchFamily="18" charset="0"/>
              </a:rPr>
              <a:t>на 2022 год по основным направлениям</a:t>
            </a:r>
            <a:endParaRPr lang="ru-RU" alt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 3"/>
          <p:cNvSpPr>
            <a:spLocks noGrp="1"/>
          </p:cNvSpPr>
          <p:nvPr>
            <p:ph type="body" sz="quarter" idx="10"/>
          </p:nvPr>
        </p:nvSpPr>
        <p:spPr>
          <a:xfrm>
            <a:off x="250825" y="2060575"/>
            <a:ext cx="8642350" cy="4464050"/>
          </a:xfrm>
        </p:spPr>
        <p:txBody>
          <a:bodyPr/>
          <a:lstStyle/>
          <a:p>
            <a:pPr marL="179388" lvl="1" indent="0"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2400" smtClean="0"/>
              <a:t>Сбор первичных данных по видовому разнообразию исследуемых групп водных экосистем заповедника (макрозообентоса, зоопланктона, ихтиофауны, ихтиопаталогии - наличие заболеваний рыб), пополнение баз данных.</a:t>
            </a:r>
          </a:p>
          <a:p>
            <a:pPr marL="179388" lvl="1" indent="0"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2400" smtClean="0"/>
              <a:t>Материалы к разработке рекомендаций по сохранению и восстановлению биоразнообразия водных экосистем.</a:t>
            </a:r>
          </a:p>
          <a:p>
            <a:pPr marL="179388" lvl="1" indent="0"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ru-RU" altLang="ru-RU" sz="2400" smtClean="0"/>
              <a:t>Сбор материала к подготовке и разработке научно-дидактического материала – презентации по видовому разнообразию ихтиофауны заповедника.</a:t>
            </a:r>
          </a:p>
        </p:txBody>
      </p:sp>
      <p:sp>
        <p:nvSpPr>
          <p:cNvPr id="5123" name="Заголовок 4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0763" cy="1079500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Раздел 1. Этап 4. 2022 год </a:t>
            </a:r>
            <a:br>
              <a:rPr lang="ru-RU" altLang="ru-RU" sz="2400" b="1" smtClean="0"/>
            </a:br>
            <a:r>
              <a:rPr lang="ru-RU" altLang="ru-RU" sz="2400" b="1" smtClean="0"/>
              <a:t> Мониторинг биологического разнообразия водных экосистем (зоопланктон, макрозообентос, ихтиофауна).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ru-RU" sz="2800" b="1" i="1" u="sng" smtClean="0"/>
              <a:t>Ожидаемые научно-практические результаты</a:t>
            </a:r>
            <a:r>
              <a:rPr lang="ru-RU" altLang="ru-RU" smtClean="0"/>
              <a:t> 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28775"/>
            <a:ext cx="8640763" cy="5040313"/>
          </a:xfrm>
        </p:spPr>
        <p:txBody>
          <a:bodyPr/>
          <a:lstStyle/>
          <a:p>
            <a:pPr marL="0" indent="127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Материалы к рекомендациям по сохранению и восстановлению видового разнообразия водных экосистем.</a:t>
            </a:r>
          </a:p>
          <a:p>
            <a:pPr marL="0" indent="127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Материалы к подготовке и разработке научно-дидактического материала – презентации по видовому разнообразию ихтиофауны заповедника – Ягорлыкской заводи.</a:t>
            </a:r>
          </a:p>
          <a:p>
            <a:pPr marL="0" indent="127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Проведение работ по восстановлению водных экосистем и поддержке естественного воспроизводства рыб-фитофилов (установка искусственных нерестовых гнезд, контроль нерестовой обстановки).</a:t>
            </a:r>
          </a:p>
          <a:p>
            <a:pPr marL="0" indent="1270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Расчет ущерба, наносимого биоресурсам реки Днестр и ее притоков в результате гибели рыб и других гидробионтов (исходные материалы о погибших рыбах предоставляются Государственной службой экологического контроля и охраны окружающей среды Приднестровской Молдавской Республики).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ru-RU" altLang="ru-RU" sz="2400" b="1" smtClean="0"/>
              <a:t>Мониторинг биологического разнообразия водных экосистем (зоопланктон, макрозообентос, ихтиофауна).</a:t>
            </a:r>
            <a:br>
              <a:rPr lang="ru-RU" altLang="ru-RU" sz="2400" b="1" smtClean="0"/>
            </a:br>
            <a:r>
              <a:rPr lang="ru-RU" altLang="ru-RU" sz="1400" b="1" smtClean="0"/>
              <a:t>У</a:t>
            </a:r>
            <a:r>
              <a:rPr lang="ru-RU" altLang="ru-RU" sz="1400" smtClean="0"/>
              <a:t>становка искусственных нерестовых гнезд, контроль нерестовой обстановки</a:t>
            </a:r>
          </a:p>
        </p:txBody>
      </p:sp>
      <p:pic>
        <p:nvPicPr>
          <p:cNvPr id="30726" name="Picture 6" descr="уст гн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5040313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IMG_20170329_1100132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11638"/>
            <a:ext cx="4464050" cy="25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гн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149725"/>
            <a:ext cx="4176713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sz="2400" b="1" smtClean="0"/>
              <a:t>Мониторинг биологического разнообразия водных экосистем (зоопланктон, макрозообентос, ихтиофауна).</a:t>
            </a:r>
          </a:p>
        </p:txBody>
      </p:sp>
      <p:pic>
        <p:nvPicPr>
          <p:cNvPr id="29701" name="Picture 5" descr="DSCF217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652963"/>
            <a:ext cx="2703512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DSCF236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83088"/>
            <a:ext cx="3095625" cy="23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843213" y="1628775"/>
            <a:ext cx="6121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/>
              <a:t>Репатриация редких и краснокнижных водных растений, ранее произраставших в Ягорлыкской заводи.</a:t>
            </a:r>
          </a:p>
        </p:txBody>
      </p:sp>
      <p:pic>
        <p:nvPicPr>
          <p:cNvPr id="29704" name="Picture 8" descr="43вшин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916237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6" name="Picture 10" descr="кувш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349500"/>
            <a:ext cx="4537075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9" name="Picture 13" descr="DSCF216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2700337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r>
              <a:rPr lang="ru-RU" altLang="ru-RU" sz="2400" b="1" u="sng" smtClean="0"/>
              <a:t>Раздел 2. Этап 4. 2022 год</a:t>
            </a:r>
            <a:r>
              <a:rPr lang="ru-RU" altLang="ru-RU" sz="2400" b="1" smtClean="0"/>
              <a:t/>
            </a:r>
            <a:br>
              <a:rPr lang="ru-RU" altLang="ru-RU" sz="2400" b="1" smtClean="0"/>
            </a:br>
            <a:r>
              <a:rPr lang="ru-RU" altLang="ru-RU" sz="2400" b="1" smtClean="0"/>
              <a:t>Мониторинг видового разнообразия флоры заповедника</a:t>
            </a:r>
            <a:endParaRPr lang="ru-RU" altLang="ru-RU" sz="4000" b="1" smtClean="0"/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484313"/>
            <a:ext cx="8713787" cy="5113337"/>
          </a:xfrm>
        </p:spPr>
        <p:txBody>
          <a:bodyPr/>
          <a:lstStyle/>
          <a:p>
            <a:pPr marL="0" indent="1270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Сбор первичных данных по видовому разнообразию исследуемых групп растительных экосистем заповедника, пополнение базы данных по флоре заповедника.</a:t>
            </a:r>
          </a:p>
          <a:p>
            <a:pPr marL="0" indent="12700" algn="ctr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400" smtClean="0"/>
              <a:t>Материалы к разработке рекомендаций по сохранению и восстановлению биоразнообразия флоры заповедника.</a:t>
            </a:r>
          </a:p>
        </p:txBody>
      </p:sp>
      <p:pic>
        <p:nvPicPr>
          <p:cNvPr id="21508" name="Picture 4" descr="DSCF07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141663"/>
            <a:ext cx="2646363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DSCF08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41663"/>
            <a:ext cx="2646362" cy="352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DSCF131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292600"/>
            <a:ext cx="3240088" cy="243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2987675" y="3054350"/>
            <a:ext cx="32400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1600"/>
              <a:t>Краснокнижные эндемики (Тонконог молдавский и Дрок четырёхгранный) и редкие (Наголоватка лавандолистная) виды растений</a:t>
            </a:r>
            <a:r>
              <a:rPr lang="ru-RU" altLang="ru-RU" sz="14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713787" cy="777875"/>
          </a:xfrm>
        </p:spPr>
        <p:txBody>
          <a:bodyPr/>
          <a:lstStyle/>
          <a:p>
            <a:r>
              <a:rPr lang="ru-RU" altLang="ru-RU" sz="2400" b="1" smtClean="0"/>
              <a:t>Мониторинг видового разнообразия флоры заповедника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07950" y="1628775"/>
            <a:ext cx="87852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/>
              <a:t>Поэтапное внедрение «Плана экологической реконструкции заповедника».</a:t>
            </a:r>
          </a:p>
          <a:p>
            <a:r>
              <a:rPr lang="ru-RU" altLang="ru-RU" sz="2400"/>
              <a:t>Исследование видового состава и запаса лекарственных и полезных растений заповедника.</a:t>
            </a:r>
          </a:p>
          <a:p>
            <a:r>
              <a:rPr lang="ru-RU" altLang="ru-RU" sz="2400"/>
              <a:t>Изучение флоры луговых сообществ заповедника.</a:t>
            </a:r>
          </a:p>
        </p:txBody>
      </p:sp>
      <p:pic>
        <p:nvPicPr>
          <p:cNvPr id="26634" name="Picture 10" descr="Адонис весенн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3063"/>
            <a:ext cx="3600450" cy="267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 descr="Acorus_calamus_IMG_59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86238"/>
            <a:ext cx="3563937" cy="267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DSCF079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581400"/>
            <a:ext cx="245745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79388" y="3716338"/>
            <a:ext cx="8856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ru-RU" altLang="ru-RU" sz="1200"/>
              <a:t>Лекарственные растения: Адонис весенний,                                                             Цмин песчаный, Аир болотный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>
          <a:xfrm>
            <a:off x="395288" y="260350"/>
            <a:ext cx="8229600" cy="882650"/>
          </a:xfrm>
        </p:spPr>
        <p:txBody>
          <a:bodyPr/>
          <a:lstStyle/>
          <a:p>
            <a:r>
              <a:rPr lang="ru-RU" altLang="ru-RU" sz="2400" b="1" smtClean="0"/>
              <a:t>Мониторинг видового разнообразия флоры заповедника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15900" y="1700213"/>
            <a:ext cx="892810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Подготовка и разработка научно-дидактического материала – презентаций по видовому разнообразию флоры заповедника.</a:t>
            </a:r>
          </a:p>
          <a:p>
            <a:r>
              <a:rPr lang="ru-RU" altLang="ru-RU"/>
              <a:t>Закончить составление иллюстративного пособия по видам сосудистых растений заповедника Ягорлык – класса однодольные, включающее 18 семейств, всего около 150 видов (на 2 года – 2022-2023 годы).</a:t>
            </a:r>
          </a:p>
        </p:txBody>
      </p:sp>
      <p:pic>
        <p:nvPicPr>
          <p:cNvPr id="27653" name="Picture 5" descr="DSCF13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13100"/>
            <a:ext cx="4646612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663</Words>
  <Application>Microsoft Office PowerPoint</Application>
  <PresentationFormat>Экран (4:3)</PresentationFormat>
  <Paragraphs>61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Arial Rounded MT Bold</vt:lpstr>
      <vt:lpstr>Times New Roman</vt:lpstr>
      <vt:lpstr>Тема Office</vt:lpstr>
      <vt:lpstr>Государственный заповедник «Ягорлык» </vt:lpstr>
      <vt:lpstr>ПЛАН-ЗАДАНИЕ  проведения научно-исследовательских работ Государственного Учреждения Государственный заповедник «Ягорлык» на 2022 год по основным направлениям</vt:lpstr>
      <vt:lpstr>Раздел 1. Этап 4. 2022 год   Мониторинг биологического разнообразия водных экосистем (зоопланктон, макрозообентос, ихтиофауна).</vt:lpstr>
      <vt:lpstr>Ожидаемые научно-практические результаты </vt:lpstr>
      <vt:lpstr>Мониторинг биологического разнообразия водных экосистем (зоопланктон, макрозообентос, ихтиофауна). Установка искусственных нерестовых гнезд, контроль нерестовой обстановки</vt:lpstr>
      <vt:lpstr>Мониторинг биологического разнообразия водных экосистем (зоопланктон, макрозообентос, ихтиофауна).</vt:lpstr>
      <vt:lpstr>Раздел 2. Этап 4. 2022 год Мониторинг видового разнообразия флоры заповедника</vt:lpstr>
      <vt:lpstr>Мониторинг видового разнообразия флоры заповедника</vt:lpstr>
      <vt:lpstr>Мониторинг видового разнообразия флоры заповедника</vt:lpstr>
      <vt:lpstr>Ожидаемые научно-практические результаты </vt:lpstr>
      <vt:lpstr>Мониторинг видового разнообразия флоры заповедника  Сбор и стратификация желудей дуба пушистого, посев пророщенных желудей в урочищах заповедника</vt:lpstr>
      <vt:lpstr>Раздел 3.Этап 4. 2022 год Мониторинг видового состава и численности позвоночных животных заповедника</vt:lpstr>
      <vt:lpstr>Ожидаемые научно-практические результаты </vt:lpstr>
      <vt:lpstr>Раздел 4. Этап 4. 2022 год Ведение «Летописи природы» </vt:lpstr>
      <vt:lpstr>Презентация PowerPoint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Наталия</dc:creator>
  <cp:lastModifiedBy>Пользователь Windows</cp:lastModifiedBy>
  <cp:revision>70</cp:revision>
  <dcterms:created xsi:type="dcterms:W3CDTF">2011-07-07T11:18:18Z</dcterms:created>
  <dcterms:modified xsi:type="dcterms:W3CDTF">2021-06-09T10:11:29Z</dcterms:modified>
</cp:coreProperties>
</file>